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f1d546d4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f1d546d4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f1d546d4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f1d546d4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f1d546d4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f1d546d4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ac5b77899c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ac5b77899c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c5b77899c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c5b77899c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5d8bdf2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a5d8bdf2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ac5b77899c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ac5b77899c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c5b77899c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c5b77899c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c5b78418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ac5b78418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ca168783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ca168783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ac5b77899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ac5b77899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ac5b77899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ac5b77899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c5b78418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ac5b78418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ac5b78418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ac5b78418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ac5b78418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ac5b78418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b06717b7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b06717b7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c5b77899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ac5b77899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ac5b77899c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ac5b77899c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rgbClr val="D9D2E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www.youtube.com/watch?v=5ytnReUSyrU"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000000"/>
                </a:solidFill>
              </a:rPr>
              <a:t>What’s My Inheritance?</a:t>
            </a:r>
            <a:endParaRPr>
              <a:solidFill>
                <a:srgbClr val="000000"/>
              </a:solidFill>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rPr>
              <a:t>“Something to Say” Bible Study</a:t>
            </a:r>
            <a:endParaRPr>
              <a:solidFill>
                <a:srgbClr val="666666"/>
              </a:solidFill>
            </a:endParaRPr>
          </a:p>
          <a:p>
            <a:pPr indent="0" lvl="0" marL="0" rtl="0" algn="l">
              <a:spcBef>
                <a:spcPts val="0"/>
              </a:spcBef>
              <a:spcAft>
                <a:spcPts val="0"/>
              </a:spcAft>
              <a:buNone/>
            </a:pPr>
            <a:r>
              <a:rPr lang="en">
                <a:solidFill>
                  <a:srgbClr val="666666"/>
                </a:solidFill>
              </a:rPr>
              <a:t>December 8th</a:t>
            </a:r>
            <a:endParaRPr>
              <a:solidFill>
                <a:srgbClr val="666666"/>
              </a:solidFill>
            </a:endParaRPr>
          </a:p>
        </p:txBody>
      </p:sp>
      <p:pic>
        <p:nvPicPr>
          <p:cNvPr id="61" name="Google Shape;61;p13"/>
          <p:cNvPicPr preferRelativeResize="0"/>
          <p:nvPr/>
        </p:nvPicPr>
        <p:blipFill>
          <a:blip r:embed="rId3">
            <a:alphaModFix/>
          </a:blip>
          <a:stretch>
            <a:fillRect/>
          </a:stretch>
        </p:blipFill>
        <p:spPr>
          <a:xfrm>
            <a:off x="0" y="0"/>
            <a:ext cx="9144006" cy="25043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Show and Tell</a:t>
            </a:r>
            <a:endParaRPr b="1"/>
          </a:p>
        </p:txBody>
      </p:sp>
      <p:sp>
        <p:nvSpPr>
          <p:cNvPr id="122" name="Google Shape;122;p22"/>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 find an item that you hope to pass down one day</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23" name="Google Shape;123;p22"/>
          <p:cNvPicPr preferRelativeResize="0"/>
          <p:nvPr/>
        </p:nvPicPr>
        <p:blipFill>
          <a:blip r:embed="rId3">
            <a:alphaModFix/>
          </a:blip>
          <a:stretch>
            <a:fillRect/>
          </a:stretch>
        </p:blipFill>
        <p:spPr>
          <a:xfrm>
            <a:off x="311700" y="2968600"/>
            <a:ext cx="2857500" cy="1600200"/>
          </a:xfrm>
          <a:prstGeom prst="rect">
            <a:avLst/>
          </a:prstGeom>
          <a:noFill/>
          <a:ln>
            <a:noFill/>
          </a:ln>
        </p:spPr>
      </p:pic>
      <p:pic>
        <p:nvPicPr>
          <p:cNvPr id="124" name="Google Shape;124;p22"/>
          <p:cNvPicPr preferRelativeResize="0"/>
          <p:nvPr/>
        </p:nvPicPr>
        <p:blipFill>
          <a:blip r:embed="rId4">
            <a:alphaModFix/>
          </a:blip>
          <a:stretch>
            <a:fillRect/>
          </a:stretch>
        </p:blipFill>
        <p:spPr>
          <a:xfrm>
            <a:off x="3191763" y="1870900"/>
            <a:ext cx="2847975" cy="1600200"/>
          </a:xfrm>
          <a:prstGeom prst="rect">
            <a:avLst/>
          </a:prstGeom>
          <a:noFill/>
          <a:ln>
            <a:noFill/>
          </a:ln>
        </p:spPr>
      </p:pic>
      <p:pic>
        <p:nvPicPr>
          <p:cNvPr id="125" name="Google Shape;125;p22"/>
          <p:cNvPicPr preferRelativeResize="0"/>
          <p:nvPr/>
        </p:nvPicPr>
        <p:blipFill>
          <a:blip r:embed="rId5">
            <a:alphaModFix/>
          </a:blip>
          <a:stretch>
            <a:fillRect/>
          </a:stretch>
        </p:blipFill>
        <p:spPr>
          <a:xfrm>
            <a:off x="5754150" y="3266700"/>
            <a:ext cx="2857500" cy="1600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Pass it Down</a:t>
            </a:r>
            <a:endParaRPr b="1"/>
          </a:p>
        </p:txBody>
      </p:sp>
      <p:sp>
        <p:nvSpPr>
          <p:cNvPr id="131" name="Google Shape;131;p23"/>
          <p:cNvSpPr txBox="1"/>
          <p:nvPr>
            <p:ph idx="1" type="body"/>
          </p:nvPr>
        </p:nvSpPr>
        <p:spPr>
          <a:xfrm>
            <a:off x="656500" y="1643075"/>
            <a:ext cx="74520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0"/>
              </a:spcAft>
              <a:buNone/>
            </a:pPr>
            <a:r>
              <a:rPr lang="en" sz="2400"/>
              <a:t>What is one </a:t>
            </a:r>
            <a:r>
              <a:rPr i="1" lang="en" sz="2400"/>
              <a:t>idea </a:t>
            </a:r>
            <a:r>
              <a:rPr lang="en" sz="2400"/>
              <a:t>that you hope to pass down to your kids and grandkids?</a:t>
            </a:r>
            <a:endParaRPr sz="2400"/>
          </a:p>
          <a:p>
            <a:pPr indent="0" lvl="0" marL="0" rtl="0" algn="l">
              <a:spcBef>
                <a:spcPts val="1600"/>
              </a:spcBef>
              <a:spcAft>
                <a:spcPts val="1600"/>
              </a:spcAft>
              <a:buNone/>
            </a:pPr>
            <a:r>
              <a:t/>
            </a:r>
            <a:endParaRPr sz="2400"/>
          </a:p>
        </p:txBody>
      </p:sp>
      <p:pic>
        <p:nvPicPr>
          <p:cNvPr id="132" name="Google Shape;132;p23"/>
          <p:cNvPicPr preferRelativeResize="0"/>
          <p:nvPr/>
        </p:nvPicPr>
        <p:blipFill>
          <a:blip r:embed="rId3">
            <a:alphaModFix/>
          </a:blip>
          <a:stretch>
            <a:fillRect/>
          </a:stretch>
        </p:blipFill>
        <p:spPr>
          <a:xfrm>
            <a:off x="1131388" y="1058225"/>
            <a:ext cx="2524125" cy="1809750"/>
          </a:xfrm>
          <a:prstGeom prst="rect">
            <a:avLst/>
          </a:prstGeom>
          <a:noFill/>
          <a:ln>
            <a:noFill/>
          </a:ln>
        </p:spPr>
      </p:pic>
      <p:pic>
        <p:nvPicPr>
          <p:cNvPr id="133" name="Google Shape;133;p23"/>
          <p:cNvPicPr preferRelativeResize="0"/>
          <p:nvPr/>
        </p:nvPicPr>
        <p:blipFill>
          <a:blip r:embed="rId4">
            <a:alphaModFix/>
          </a:blip>
          <a:stretch>
            <a:fillRect/>
          </a:stretch>
        </p:blipFill>
        <p:spPr>
          <a:xfrm>
            <a:off x="5059975" y="1067750"/>
            <a:ext cx="2552700" cy="1790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Pass it Down</a:t>
            </a:r>
            <a:endParaRPr b="1"/>
          </a:p>
        </p:txBody>
      </p:sp>
      <p:sp>
        <p:nvSpPr>
          <p:cNvPr id="139" name="Google Shape;139;p24"/>
          <p:cNvSpPr txBox="1"/>
          <p:nvPr>
            <p:ph idx="1" type="body"/>
          </p:nvPr>
        </p:nvSpPr>
        <p:spPr>
          <a:xfrm>
            <a:off x="681050" y="184100"/>
            <a:ext cx="79107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1600"/>
              </a:spcBef>
              <a:spcAft>
                <a:spcPts val="0"/>
              </a:spcAft>
              <a:buNone/>
            </a:pPr>
            <a:r>
              <a:t/>
            </a:r>
            <a:endParaRPr sz="2000">
              <a:solidFill>
                <a:srgbClr val="23221F"/>
              </a:solidFill>
            </a:endParaRPr>
          </a:p>
          <a:p>
            <a:pPr indent="-355600" lvl="0" marL="457200" rtl="0" algn="l">
              <a:spcBef>
                <a:spcPts val="0"/>
              </a:spcBef>
              <a:spcAft>
                <a:spcPts val="0"/>
              </a:spcAft>
              <a:buClr>
                <a:srgbClr val="23221F"/>
              </a:buClr>
              <a:buSzPts val="2000"/>
              <a:buChar char="●"/>
            </a:pPr>
            <a:r>
              <a:rPr lang="en" sz="2000">
                <a:solidFill>
                  <a:srgbClr val="23221F"/>
                </a:solidFill>
              </a:rPr>
              <a:t>Younger generation- what stories do your parents/grandparents ALWAYS tell?</a:t>
            </a:r>
            <a:endParaRPr sz="2000">
              <a:solidFill>
                <a:srgbClr val="23221F"/>
              </a:solidFill>
            </a:endParaRPr>
          </a:p>
          <a:p>
            <a:pPr indent="-355600" lvl="0" marL="457200" rtl="0" algn="l">
              <a:spcBef>
                <a:spcPts val="0"/>
              </a:spcBef>
              <a:spcAft>
                <a:spcPts val="0"/>
              </a:spcAft>
              <a:buClr>
                <a:srgbClr val="23221F"/>
              </a:buClr>
              <a:buSzPts val="2000"/>
              <a:buChar char="●"/>
            </a:pPr>
            <a:r>
              <a:rPr lang="en" sz="2000">
                <a:solidFill>
                  <a:srgbClr val="23221F"/>
                </a:solidFill>
              </a:rPr>
              <a:t>Older generation- What traditions, stories, recipes, skills etc have been passed on to you that you are now passing on?</a:t>
            </a:r>
            <a:endParaRPr sz="2000">
              <a:solidFill>
                <a:srgbClr val="23221F"/>
              </a:solidFill>
            </a:endParaRPr>
          </a:p>
          <a:p>
            <a:pPr indent="0" lvl="0" marL="0" rtl="0" algn="l">
              <a:spcBef>
                <a:spcPts val="0"/>
              </a:spcBef>
              <a:spcAft>
                <a:spcPts val="0"/>
              </a:spcAft>
              <a:buNone/>
            </a:pPr>
            <a:r>
              <a:t/>
            </a:r>
            <a:endParaRPr sz="2400"/>
          </a:p>
          <a:p>
            <a:pPr indent="0" lvl="0" marL="0" rtl="0" algn="l">
              <a:spcBef>
                <a:spcPts val="1600"/>
              </a:spcBef>
              <a:spcAft>
                <a:spcPts val="1600"/>
              </a:spcAft>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Judges 2: 8-12</a:t>
            </a:r>
            <a:endParaRPr/>
          </a:p>
        </p:txBody>
      </p:sp>
      <p:sp>
        <p:nvSpPr>
          <p:cNvPr id="145" name="Google Shape;145;p25"/>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Joshua son of Nun, the servant of the </a:t>
            </a:r>
            <a:r>
              <a:rPr lang="en" sz="2000" cap="small"/>
              <a:t>Lord</a:t>
            </a:r>
            <a:r>
              <a:rPr lang="en" sz="2000"/>
              <a:t>, died at the age of one hundred ten years. So they buried him within the bounds of his inheritance in Timnath-heres, in the hill country of Ephraim, north of Mount Gaash. Moreover, that whole generation was gathered to their ancestors, and another generation grew up after them, who did not know the </a:t>
            </a:r>
            <a:r>
              <a:rPr lang="en" sz="2000" cap="small"/>
              <a:t>Lord</a:t>
            </a:r>
            <a:r>
              <a:rPr lang="en" sz="2000"/>
              <a:t> or the work that he had done for Israel. </a:t>
            </a:r>
            <a:r>
              <a:rPr lang="en" sz="1900"/>
              <a:t>Then the Israelites did what was evil in the sight of the </a:t>
            </a:r>
            <a:r>
              <a:rPr lang="en" sz="1900" cap="small"/>
              <a:t>Lord</a:t>
            </a:r>
            <a:r>
              <a:rPr lang="en" sz="1900"/>
              <a:t> and worshiped the Baals; and they abandoned the </a:t>
            </a:r>
            <a:r>
              <a:rPr lang="en" sz="1900" cap="small"/>
              <a:t>Lord</a:t>
            </a:r>
            <a:r>
              <a:rPr lang="en" sz="1900"/>
              <a:t>, the God of their ancestors, who had brought them out of the land of Egypt; they followed other gods</a:t>
            </a:r>
            <a:endParaRPr sz="3800"/>
          </a:p>
          <a:p>
            <a:pPr indent="0" lvl="0" marL="0" rtl="0" algn="l">
              <a:spcBef>
                <a:spcPts val="1600"/>
              </a:spcBef>
              <a:spcAft>
                <a:spcPts val="0"/>
              </a:spcAft>
              <a:buClr>
                <a:schemeClr val="dk1"/>
              </a:buClr>
              <a:buSzPts val="1100"/>
              <a:buFont typeface="Arial"/>
              <a:buNone/>
            </a:pPr>
            <a:r>
              <a:t/>
            </a:r>
            <a:endParaRPr sz="2100"/>
          </a:p>
          <a:p>
            <a:pPr indent="0" lvl="0" marL="0" rtl="0" algn="l">
              <a:spcBef>
                <a:spcPts val="1200"/>
              </a:spcBef>
              <a:spcAft>
                <a:spcPts val="1600"/>
              </a:spcAft>
              <a:buNone/>
            </a:pPr>
            <a:r>
              <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Your Inheritance?</a:t>
            </a:r>
            <a:endParaRPr/>
          </a:p>
        </p:txBody>
      </p:sp>
      <p:sp>
        <p:nvSpPr>
          <p:cNvPr id="151" name="Google Shape;151;p26"/>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happened after Joshua died?</a:t>
            </a:r>
            <a:endParaRPr/>
          </a:p>
          <a:p>
            <a:pPr indent="-342900" lvl="0" marL="457200" rtl="0" algn="l">
              <a:spcBef>
                <a:spcPts val="0"/>
              </a:spcBef>
              <a:spcAft>
                <a:spcPts val="0"/>
              </a:spcAft>
              <a:buSzPts val="1800"/>
              <a:buChar char="●"/>
            </a:pPr>
            <a:r>
              <a:rPr lang="en"/>
              <a:t>Why do you think that happened?</a:t>
            </a:r>
            <a:endParaRPr/>
          </a:p>
          <a:p>
            <a:pPr indent="-342900" lvl="0" marL="457200" rtl="0" algn="l">
              <a:spcBef>
                <a:spcPts val="0"/>
              </a:spcBef>
              <a:spcAft>
                <a:spcPts val="0"/>
              </a:spcAft>
              <a:buSzPts val="1800"/>
              <a:buChar char="●"/>
            </a:pPr>
            <a:r>
              <a:rPr lang="en"/>
              <a:t>How did things get so bad in one generation?</a:t>
            </a:r>
            <a:endParaRPr/>
          </a:p>
          <a:p>
            <a:pPr indent="-342900" lvl="0" marL="457200" rtl="0" algn="l">
              <a:spcBef>
                <a:spcPts val="0"/>
              </a:spcBef>
              <a:spcAft>
                <a:spcPts val="0"/>
              </a:spcAft>
              <a:buSzPts val="1800"/>
              <a:buChar char="●"/>
            </a:pPr>
            <a:r>
              <a:rPr lang="en"/>
              <a:t>What happens when a generation doesn’t share its stories?</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solidFill>
                  <a:srgbClr val="23221F"/>
                </a:solidFill>
              </a:rPr>
              <a:t>All those memories, stories, are important and have helped shaped your life as a family, your faith.  If you don’t share those things that make your family, family you might lose them.</a:t>
            </a:r>
            <a:endParaRPr sz="2400"/>
          </a:p>
          <a:p>
            <a:pPr indent="0" lvl="0" marL="457200" rtl="0" algn="l">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Your Inheritance?</a:t>
            </a:r>
            <a:endParaRPr/>
          </a:p>
        </p:txBody>
      </p:sp>
      <p:sp>
        <p:nvSpPr>
          <p:cNvPr id="157" name="Google Shape;157;p27"/>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did you learn about God from an older generation?</a:t>
            </a:r>
            <a:endParaRPr/>
          </a:p>
          <a:p>
            <a:pPr indent="-342900" lvl="0" marL="457200" rtl="0" algn="l">
              <a:spcBef>
                <a:spcPts val="0"/>
              </a:spcBef>
              <a:spcAft>
                <a:spcPts val="0"/>
              </a:spcAft>
              <a:buSzPts val="1800"/>
              <a:buChar char="●"/>
            </a:pPr>
            <a:r>
              <a:rPr lang="en"/>
              <a:t>What did you learn about racism from an older generation?</a:t>
            </a:r>
            <a:endParaRPr/>
          </a:p>
          <a:p>
            <a:pPr indent="0" lvl="0" marL="0" rtl="0" algn="l">
              <a:spcBef>
                <a:spcPts val="1600"/>
              </a:spcBef>
              <a:spcAft>
                <a:spcPts val="0"/>
              </a:spcAft>
              <a:buClr>
                <a:schemeClr val="dk1"/>
              </a:buClr>
              <a:buSzPts val="1100"/>
              <a:buFont typeface="Arial"/>
              <a:buNone/>
            </a:pPr>
            <a:r>
              <a:rPr lang="en" sz="1700">
                <a:solidFill>
                  <a:srgbClr val="23221F"/>
                </a:solidFill>
              </a:rPr>
              <a:t>We have to share all the good and the bad. It seems that we have a generational gap in how we understand the danger of racial oppression. Just as passing family traditions down from generation to generation, so it goes with racism. Not talking about the ways in which you struggled with racism, how you witnessed the racial turmoil of the pass as well as the times of taking a bold stance against such oppression, is perpetuating a void of understanding about the history of race relations in this country. To change a generation, we have to talk together and listen together because the fight against racism takes all of us.</a:t>
            </a:r>
            <a:r>
              <a:rPr lang="en" sz="1600">
                <a:solidFill>
                  <a:srgbClr val="23221F"/>
                </a:solidFill>
              </a:rPr>
              <a:t> </a:t>
            </a:r>
            <a:endParaRPr sz="1600">
              <a:solidFill>
                <a:srgbClr val="23221F"/>
              </a:solidFill>
            </a:endParaRPr>
          </a:p>
          <a:p>
            <a:pPr indent="0" lvl="0" marL="0" rtl="0" algn="l">
              <a:spcBef>
                <a:spcPts val="0"/>
              </a:spcBef>
              <a:spcAft>
                <a:spcPts val="0"/>
              </a:spcAft>
              <a:buNone/>
            </a:pPr>
            <a:r>
              <a:t/>
            </a:r>
            <a:endParaRPr>
              <a:solidFill>
                <a:srgbClr val="23221F"/>
              </a:solidFill>
            </a:endParaRPr>
          </a:p>
          <a:p>
            <a:pPr indent="0" lvl="0" marL="457200" rtl="0" algn="l">
              <a:spcBef>
                <a:spcPts val="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Keep or Toss?</a:t>
            </a:r>
            <a:endParaRPr/>
          </a:p>
        </p:txBody>
      </p:sp>
      <p:sp>
        <p:nvSpPr>
          <p:cNvPr id="163" name="Google Shape;163;p28"/>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is a family heirloom or antique that you have thrown out?</a:t>
            </a:r>
            <a:endParaRPr/>
          </a:p>
          <a:p>
            <a:pPr indent="-342900" lvl="0" marL="457200" rtl="0" algn="l">
              <a:spcBef>
                <a:spcPts val="0"/>
              </a:spcBef>
              <a:spcAft>
                <a:spcPts val="0"/>
              </a:spcAft>
              <a:buSzPts val="1800"/>
              <a:buChar char="●"/>
            </a:pPr>
            <a:r>
              <a:rPr lang="en"/>
              <a:t>How difficult is it to throw out a family heirloom?</a:t>
            </a:r>
            <a:endParaRPr/>
          </a:p>
          <a:p>
            <a:pPr indent="-342900" lvl="0" marL="457200" rtl="0" algn="l">
              <a:spcBef>
                <a:spcPts val="0"/>
              </a:spcBef>
              <a:spcAft>
                <a:spcPts val="0"/>
              </a:spcAft>
              <a:buSzPts val="1800"/>
              <a:buChar char="●"/>
            </a:pPr>
            <a:r>
              <a:rPr lang="en"/>
              <a:t>What are some </a:t>
            </a:r>
            <a:r>
              <a:rPr i="1" lang="en"/>
              <a:t>ideas</a:t>
            </a:r>
            <a:r>
              <a:rPr lang="en"/>
              <a:t> that you have thrown out?</a:t>
            </a:r>
            <a:endParaRPr/>
          </a:p>
        </p:txBody>
      </p:sp>
      <p:pic>
        <p:nvPicPr>
          <p:cNvPr id="164" name="Google Shape;164;p28"/>
          <p:cNvPicPr preferRelativeResize="0"/>
          <p:nvPr/>
        </p:nvPicPr>
        <p:blipFill>
          <a:blip r:embed="rId3">
            <a:alphaModFix/>
          </a:blip>
          <a:stretch>
            <a:fillRect/>
          </a:stretch>
        </p:blipFill>
        <p:spPr>
          <a:xfrm>
            <a:off x="636700" y="2486724"/>
            <a:ext cx="3544850" cy="2366200"/>
          </a:xfrm>
          <a:prstGeom prst="rect">
            <a:avLst/>
          </a:prstGeom>
          <a:noFill/>
          <a:ln>
            <a:noFill/>
          </a:ln>
        </p:spPr>
      </p:pic>
      <p:pic>
        <p:nvPicPr>
          <p:cNvPr id="165" name="Google Shape;165;p28"/>
          <p:cNvPicPr preferRelativeResize="0"/>
          <p:nvPr/>
        </p:nvPicPr>
        <p:blipFill>
          <a:blip r:embed="rId4">
            <a:alphaModFix/>
          </a:blip>
          <a:stretch>
            <a:fillRect/>
          </a:stretch>
        </p:blipFill>
        <p:spPr>
          <a:xfrm>
            <a:off x="4955150" y="2486725"/>
            <a:ext cx="3877150" cy="236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Generation to Generation</a:t>
            </a:r>
            <a:endParaRPr/>
          </a:p>
        </p:txBody>
      </p:sp>
      <p:sp>
        <p:nvSpPr>
          <p:cNvPr id="171" name="Google Shape;171;p29"/>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55600" lvl="0" marL="457200" rtl="0" algn="l">
              <a:spcBef>
                <a:spcPts val="1200"/>
              </a:spcBef>
              <a:spcAft>
                <a:spcPts val="0"/>
              </a:spcAft>
              <a:buSzPts val="2000"/>
              <a:buChar char="●"/>
            </a:pPr>
            <a:r>
              <a:rPr lang="en" sz="2000"/>
              <a:t>Why aren’t these conversations happening more?</a:t>
            </a:r>
            <a:endParaRPr sz="2000"/>
          </a:p>
          <a:p>
            <a:pPr indent="-355600" lvl="0" marL="457200" rtl="0" algn="l">
              <a:spcBef>
                <a:spcPts val="0"/>
              </a:spcBef>
              <a:spcAft>
                <a:spcPts val="0"/>
              </a:spcAft>
              <a:buSzPts val="2000"/>
              <a:buChar char="●"/>
            </a:pPr>
            <a:r>
              <a:rPr lang="en" sz="2000"/>
              <a:t>Younger generation- What do you need from an older generation?</a:t>
            </a:r>
            <a:endParaRPr sz="2000"/>
          </a:p>
          <a:p>
            <a:pPr indent="-355600" lvl="0" marL="457200" rtl="0" algn="l">
              <a:spcBef>
                <a:spcPts val="0"/>
              </a:spcBef>
              <a:spcAft>
                <a:spcPts val="0"/>
              </a:spcAft>
              <a:buSzPts val="2000"/>
              <a:buChar char="●"/>
            </a:pPr>
            <a:r>
              <a:rPr lang="en" sz="2000"/>
              <a:t>Older generation- What do you need from a younger generation?</a:t>
            </a:r>
            <a:endParaRPr sz="2000"/>
          </a:p>
          <a:p>
            <a:pPr indent="0" lvl="0" marL="457200" rtl="0" algn="l">
              <a:spcBef>
                <a:spcPts val="1200"/>
              </a:spcBef>
              <a:spcAft>
                <a:spcPts val="0"/>
              </a:spcAft>
              <a:buNone/>
            </a:pPr>
            <a:r>
              <a:t/>
            </a:r>
            <a:endParaRPr sz="1700"/>
          </a:p>
          <a:p>
            <a:pPr indent="0" lvl="0" marL="0" rtl="0" algn="l">
              <a:spcBef>
                <a:spcPts val="12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SAVE THE DATE AND JOIN US!</a:t>
            </a:r>
            <a:endParaRPr/>
          </a:p>
        </p:txBody>
      </p:sp>
      <p:sp>
        <p:nvSpPr>
          <p:cNvPr id="177" name="Google Shape;177;p30"/>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78" name="Google Shape;178;p30"/>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9" name="Google Shape;179;p30"/>
          <p:cNvPicPr preferRelativeResize="0"/>
          <p:nvPr/>
        </p:nvPicPr>
        <p:blipFill>
          <a:blip r:embed="rId3">
            <a:alphaModFix/>
          </a:blip>
          <a:stretch>
            <a:fillRect/>
          </a:stretch>
        </p:blipFill>
        <p:spPr>
          <a:xfrm>
            <a:off x="311700" y="1171675"/>
            <a:ext cx="3999901" cy="3397199"/>
          </a:xfrm>
          <a:prstGeom prst="rect">
            <a:avLst/>
          </a:prstGeom>
          <a:noFill/>
          <a:ln>
            <a:noFill/>
          </a:ln>
        </p:spPr>
      </p:pic>
      <p:pic>
        <p:nvPicPr>
          <p:cNvPr id="180" name="Google Shape;180;p30"/>
          <p:cNvPicPr preferRelativeResize="0"/>
          <p:nvPr/>
        </p:nvPicPr>
        <p:blipFill>
          <a:blip r:embed="rId4">
            <a:alphaModFix/>
          </a:blip>
          <a:stretch>
            <a:fillRect/>
          </a:stretch>
        </p:blipFill>
        <p:spPr>
          <a:xfrm>
            <a:off x="4832400" y="1171675"/>
            <a:ext cx="3999901" cy="33971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311700" y="20603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https://bit.ly/SomethingtoSay_Register</a:t>
            </a:r>
            <a:endParaRPr/>
          </a:p>
        </p:txBody>
      </p:sp>
      <p:sp>
        <p:nvSpPr>
          <p:cNvPr id="186" name="Google Shape;186;p31"/>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87" name="Google Shape;187;p31"/>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Presenters</a:t>
            </a:r>
            <a:endParaRPr/>
          </a:p>
        </p:txBody>
      </p:sp>
      <p:sp>
        <p:nvSpPr>
          <p:cNvPr id="67" name="Google Shape;67;p1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Rhonda Hill, Race and Faith 				Pastor Drew Yoos, Holy Cross </a:t>
            </a:r>
            <a:endParaRPr/>
          </a:p>
          <a:p>
            <a:pPr indent="0" lvl="0" marL="0" rtl="0" algn="l">
              <a:spcBef>
                <a:spcPts val="1600"/>
              </a:spcBef>
              <a:spcAft>
                <a:spcPts val="1600"/>
              </a:spcAft>
              <a:buNone/>
            </a:pPr>
            <a:r>
              <a:rPr lang="en"/>
              <a:t>rhonda@raceandfaith.org</a:t>
            </a:r>
            <a:endParaRPr/>
          </a:p>
        </p:txBody>
      </p:sp>
      <p:pic>
        <p:nvPicPr>
          <p:cNvPr id="68" name="Google Shape;68;p14"/>
          <p:cNvPicPr preferRelativeResize="0"/>
          <p:nvPr/>
        </p:nvPicPr>
        <p:blipFill>
          <a:blip r:embed="rId3">
            <a:alphaModFix/>
          </a:blip>
          <a:stretch>
            <a:fillRect/>
          </a:stretch>
        </p:blipFill>
        <p:spPr>
          <a:xfrm>
            <a:off x="1474952" y="2215400"/>
            <a:ext cx="2200325" cy="2200300"/>
          </a:xfrm>
          <a:prstGeom prst="rect">
            <a:avLst/>
          </a:prstGeom>
          <a:noFill/>
          <a:ln>
            <a:noFill/>
          </a:ln>
        </p:spPr>
      </p:pic>
      <p:pic>
        <p:nvPicPr>
          <p:cNvPr id="69" name="Google Shape;69;p14"/>
          <p:cNvPicPr preferRelativeResize="0"/>
          <p:nvPr/>
        </p:nvPicPr>
        <p:blipFill rotWithShape="1">
          <a:blip r:embed="rId4">
            <a:alphaModFix/>
          </a:blip>
          <a:srcRect b="5009" l="0" r="0" t="8917"/>
          <a:stretch/>
        </p:blipFill>
        <p:spPr>
          <a:xfrm>
            <a:off x="5100575" y="1676351"/>
            <a:ext cx="1959354" cy="2200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Terms to Know</a:t>
            </a:r>
            <a:endParaRPr/>
          </a:p>
        </p:txBody>
      </p:sp>
      <p:sp>
        <p:nvSpPr>
          <p:cNvPr id="75" name="Google Shape;75;p15"/>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SzPts val="2300"/>
              <a:buChar char="●"/>
            </a:pPr>
            <a:r>
              <a:rPr lang="en" sz="2300"/>
              <a:t>Racism</a:t>
            </a:r>
            <a:endParaRPr sz="2300"/>
          </a:p>
          <a:p>
            <a:pPr indent="-374650" lvl="0" marL="457200" rtl="0" algn="l">
              <a:spcBef>
                <a:spcPts val="0"/>
              </a:spcBef>
              <a:spcAft>
                <a:spcPts val="0"/>
              </a:spcAft>
              <a:buSzPts val="2300"/>
              <a:buChar char="●"/>
            </a:pPr>
            <a:r>
              <a:rPr lang="en" sz="2300"/>
              <a:t>White Supremacy</a:t>
            </a:r>
            <a:endParaRPr sz="2300"/>
          </a:p>
          <a:p>
            <a:pPr indent="-374650" lvl="0" marL="457200" rtl="0" algn="l">
              <a:spcBef>
                <a:spcPts val="0"/>
              </a:spcBef>
              <a:spcAft>
                <a:spcPts val="0"/>
              </a:spcAft>
              <a:buSzPts val="2300"/>
              <a:buChar char="●"/>
            </a:pPr>
            <a:r>
              <a:rPr lang="en" sz="2300"/>
              <a:t>Anti-racism</a:t>
            </a:r>
            <a:endParaRPr sz="2300"/>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6"/>
          <p:cNvPicPr preferRelativeResize="0"/>
          <p:nvPr/>
        </p:nvPicPr>
        <p:blipFill>
          <a:blip r:embed="rId3">
            <a:alphaModFix/>
          </a:blip>
          <a:stretch>
            <a:fillRect/>
          </a:stretch>
        </p:blipFill>
        <p:spPr>
          <a:xfrm>
            <a:off x="311700" y="445025"/>
            <a:ext cx="5782551" cy="42380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17"/>
          <p:cNvPicPr preferRelativeResize="0"/>
          <p:nvPr/>
        </p:nvPicPr>
        <p:blipFill>
          <a:blip r:embed="rId3">
            <a:alphaModFix/>
          </a:blip>
          <a:stretch>
            <a:fillRect/>
          </a:stretch>
        </p:blipFill>
        <p:spPr>
          <a:xfrm>
            <a:off x="490250" y="526350"/>
            <a:ext cx="5604000" cy="4123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8"/>
          <p:cNvPicPr preferRelativeResize="0"/>
          <p:nvPr/>
        </p:nvPicPr>
        <p:blipFill>
          <a:blip r:embed="rId3">
            <a:alphaModFix/>
          </a:blip>
          <a:stretch>
            <a:fillRect/>
          </a:stretch>
        </p:blipFill>
        <p:spPr>
          <a:xfrm>
            <a:off x="490250" y="509850"/>
            <a:ext cx="5604000" cy="4123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hree girls (Lauren Holt, Ego Nwodim, Chloe Fineman) call their moms (Heidi Garner, Punkie Johnson, Kate McKinnon) to tell them they aren’t coming home for Christmas.&#10;&#10;Saturday Night Live.  Stream now on Peacock: https://bit.ly/3j1IRUk&#10;&#10;Subscribe to SNL: https://goo.gl/tUsXwM&#10;Stream Current Full Episodes: http://www.nbc.com/saturday-night-live&#10; &#10;WATCH PAST SNL SEASONS&#10;Google Play - http://bit.ly/SNLGooglePlay&#10;iTunes - http://bit.ly/SNLiTunes&#10; &#10;SNL ON SOCIAL&#10;SNL Instagram: http://instagram.com/nbcsnl&#10;SNL Facebook: https://www.facebook.com/snl&#10;SNL Twitter: https://twitter.com/nbcsnl&#10;SNL Tumblr: http://nbcsnl.tumblr.com/&#10;SNL Pinterest: http://www.pinterest.com/nbcsnl/&#10; &#10;GET MORE NBC&#10;Like NBC: http://Facebook.com/NBC&#10;Follow NBC: http://Twitter.com/NBC&#10;NBC Tumblr: http://NBCtv.tumblr.com/&#10;YouTube: http://www.youtube.com/nbc&#10;NBC Instagram: http://instagram.com/nbc&#10; &#10;#SNL #JasonBateman #MorganWallen #SNL46" id="99" name="Google Shape;99;p19" title="The Christmas Conversation - SNL">
            <a:hlinkClick r:id="rId3"/>
          </p:cNvPr>
          <p:cNvPicPr preferRelativeResize="0"/>
          <p:nvPr/>
        </p:nvPicPr>
        <p:blipFill>
          <a:blip r:embed="rId4">
            <a:alphaModFix/>
          </a:blip>
          <a:stretch>
            <a:fillRect/>
          </a:stretch>
        </p:blipFill>
        <p:spPr>
          <a:xfrm>
            <a:off x="490250" y="-56250"/>
            <a:ext cx="8407574" cy="5427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Show and Tell</a:t>
            </a:r>
            <a:endParaRPr b="1"/>
          </a:p>
        </p:txBody>
      </p:sp>
      <p:sp>
        <p:nvSpPr>
          <p:cNvPr id="105" name="Google Shape;105;p20"/>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 find an item in your home that was passed onto you by another generation? Who can find the oldest item?</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06" name="Google Shape;106;p20"/>
          <p:cNvPicPr preferRelativeResize="0"/>
          <p:nvPr/>
        </p:nvPicPr>
        <p:blipFill>
          <a:blip r:embed="rId3">
            <a:alphaModFix/>
          </a:blip>
          <a:stretch>
            <a:fillRect/>
          </a:stretch>
        </p:blipFill>
        <p:spPr>
          <a:xfrm>
            <a:off x="311700" y="2968600"/>
            <a:ext cx="2857500" cy="1600200"/>
          </a:xfrm>
          <a:prstGeom prst="rect">
            <a:avLst/>
          </a:prstGeom>
          <a:noFill/>
          <a:ln>
            <a:noFill/>
          </a:ln>
        </p:spPr>
      </p:pic>
      <p:pic>
        <p:nvPicPr>
          <p:cNvPr id="107" name="Google Shape;107;p20"/>
          <p:cNvPicPr preferRelativeResize="0"/>
          <p:nvPr/>
        </p:nvPicPr>
        <p:blipFill>
          <a:blip r:embed="rId4">
            <a:alphaModFix/>
          </a:blip>
          <a:stretch>
            <a:fillRect/>
          </a:stretch>
        </p:blipFill>
        <p:spPr>
          <a:xfrm>
            <a:off x="3191763" y="1870900"/>
            <a:ext cx="2847975" cy="1600200"/>
          </a:xfrm>
          <a:prstGeom prst="rect">
            <a:avLst/>
          </a:prstGeom>
          <a:noFill/>
          <a:ln>
            <a:noFill/>
          </a:ln>
        </p:spPr>
      </p:pic>
      <p:pic>
        <p:nvPicPr>
          <p:cNvPr id="108" name="Google Shape;108;p20"/>
          <p:cNvPicPr preferRelativeResize="0"/>
          <p:nvPr/>
        </p:nvPicPr>
        <p:blipFill>
          <a:blip r:embed="rId5">
            <a:alphaModFix/>
          </a:blip>
          <a:stretch>
            <a:fillRect/>
          </a:stretch>
        </p:blipFill>
        <p:spPr>
          <a:xfrm>
            <a:off x="5754150" y="3266700"/>
            <a:ext cx="2857500" cy="1600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Pass it Down</a:t>
            </a:r>
            <a:endParaRPr b="1"/>
          </a:p>
        </p:txBody>
      </p:sp>
      <p:sp>
        <p:nvSpPr>
          <p:cNvPr id="114" name="Google Shape;114;p21"/>
          <p:cNvSpPr txBox="1"/>
          <p:nvPr>
            <p:ph idx="1" type="body"/>
          </p:nvPr>
        </p:nvSpPr>
        <p:spPr>
          <a:xfrm>
            <a:off x="656500" y="1643075"/>
            <a:ext cx="74520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0"/>
              </a:spcAft>
              <a:buNone/>
            </a:pPr>
            <a:r>
              <a:rPr lang="en" sz="2400"/>
              <a:t>What is one </a:t>
            </a:r>
            <a:r>
              <a:rPr i="1" lang="en" sz="2400"/>
              <a:t>idea </a:t>
            </a:r>
            <a:r>
              <a:rPr lang="en" sz="2400"/>
              <a:t>that was passed on to you by a previous generation?</a:t>
            </a:r>
            <a:endParaRPr sz="2400"/>
          </a:p>
          <a:p>
            <a:pPr indent="0" lvl="0" marL="0" rtl="0" algn="l">
              <a:spcBef>
                <a:spcPts val="1600"/>
              </a:spcBef>
              <a:spcAft>
                <a:spcPts val="1600"/>
              </a:spcAft>
              <a:buNone/>
            </a:pPr>
            <a:r>
              <a:rPr lang="en" sz="2400"/>
              <a:t>(my grandma always said…)</a:t>
            </a:r>
            <a:endParaRPr sz="2400"/>
          </a:p>
        </p:txBody>
      </p:sp>
      <p:pic>
        <p:nvPicPr>
          <p:cNvPr id="115" name="Google Shape;115;p21"/>
          <p:cNvPicPr preferRelativeResize="0"/>
          <p:nvPr/>
        </p:nvPicPr>
        <p:blipFill>
          <a:blip r:embed="rId3">
            <a:alphaModFix/>
          </a:blip>
          <a:stretch>
            <a:fillRect/>
          </a:stretch>
        </p:blipFill>
        <p:spPr>
          <a:xfrm>
            <a:off x="1131388" y="1058225"/>
            <a:ext cx="2524125" cy="1809750"/>
          </a:xfrm>
          <a:prstGeom prst="rect">
            <a:avLst/>
          </a:prstGeom>
          <a:noFill/>
          <a:ln>
            <a:noFill/>
          </a:ln>
        </p:spPr>
      </p:pic>
      <p:pic>
        <p:nvPicPr>
          <p:cNvPr id="116" name="Google Shape;116;p21"/>
          <p:cNvPicPr preferRelativeResize="0"/>
          <p:nvPr/>
        </p:nvPicPr>
        <p:blipFill>
          <a:blip r:embed="rId4">
            <a:alphaModFix/>
          </a:blip>
          <a:stretch>
            <a:fillRect/>
          </a:stretch>
        </p:blipFill>
        <p:spPr>
          <a:xfrm>
            <a:off x="5059975" y="1067750"/>
            <a:ext cx="2552700" cy="1790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