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Old Standard TT"/>
      <p:regular r:id="rId31"/>
      <p:bold r:id="rId32"/>
      <p: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ldStandardTT-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ldStandardTT-italic.fntdata"/><Relationship Id="rId10" Type="http://schemas.openxmlformats.org/officeDocument/2006/relationships/slide" Target="slides/slide5.xml"/><Relationship Id="rId32" Type="http://schemas.openxmlformats.org/officeDocument/2006/relationships/font" Target="fonts/OldStandardTT-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c5b77899c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c5b77899c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c5b77899c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c5b77899c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c5b77899c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ac5b77899c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c5b77899c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c5b77899c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c5b77899c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c5b77899c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c5b77899c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c5b77899c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ac5b77899c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ac5b77899c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c5b77899c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c5b77899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c5b77899c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c5b77899c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c5b77899c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c5b77899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c5b77899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c5b77899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c5b77899c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c5b77899c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ac5b77899c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ac5b77899c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ac5b77899c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ac5b77899c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c5b77899c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c5b77899c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c5b78418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c5b78418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aca168783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aca168783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ac5b77899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ac5b77899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c5b78418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c5b78418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ac5b78418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ac5b78418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ac5b78418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ac5b78418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c5b77899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ac5b77899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c5b77899c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c5b77899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c5b77899c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ac5b77899c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Comfort or Challenge?</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“Something to Say” Bible Study</a:t>
            </a:r>
            <a:endParaRPr/>
          </a:p>
          <a:p>
            <a:pPr indent="0" lvl="0" marL="0" rtl="0" algn="l">
              <a:spcBef>
                <a:spcPts val="0"/>
              </a:spcBef>
              <a:spcAft>
                <a:spcPts val="0"/>
              </a:spcAft>
              <a:buNone/>
            </a:pPr>
            <a:r>
              <a:rPr lang="en"/>
              <a:t>November 19th</a:t>
            </a:r>
            <a:endParaRPr/>
          </a:p>
        </p:txBody>
      </p:sp>
      <p:pic>
        <p:nvPicPr>
          <p:cNvPr id="61" name="Google Shape;61;p13"/>
          <p:cNvPicPr preferRelativeResize="0"/>
          <p:nvPr/>
        </p:nvPicPr>
        <p:blipFill>
          <a:blip r:embed="rId3">
            <a:alphaModFix/>
          </a:blip>
          <a:stretch>
            <a:fillRect/>
          </a:stretch>
        </p:blipFill>
        <p:spPr>
          <a:xfrm>
            <a:off x="0" y="0"/>
            <a:ext cx="9144006" cy="25043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would you say if….</a:t>
            </a:r>
            <a:endParaRPr/>
          </a:p>
        </p:txBody>
      </p:sp>
      <p:sp>
        <p:nvSpPr>
          <p:cNvPr id="120" name="Google Shape;120;p22"/>
          <p:cNvSpPr txBox="1"/>
          <p:nvPr>
            <p:ph idx="1" type="body"/>
          </p:nvPr>
        </p:nvSpPr>
        <p:spPr>
          <a:xfrm>
            <a:off x="196375" y="1220700"/>
            <a:ext cx="42591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rPr lang="en" sz="2400"/>
              <a:t>… you ordered french fries but the waiter brought you a side salad instead?</a:t>
            </a:r>
            <a:endParaRPr sz="2400"/>
          </a:p>
        </p:txBody>
      </p:sp>
      <p:pic>
        <p:nvPicPr>
          <p:cNvPr id="121" name="Google Shape;121;p22"/>
          <p:cNvPicPr preferRelativeResize="0"/>
          <p:nvPr/>
        </p:nvPicPr>
        <p:blipFill>
          <a:blip r:embed="rId3">
            <a:alphaModFix/>
          </a:blip>
          <a:stretch>
            <a:fillRect/>
          </a:stretch>
        </p:blipFill>
        <p:spPr>
          <a:xfrm>
            <a:off x="4607875" y="1210625"/>
            <a:ext cx="4383725" cy="33134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would you say if….</a:t>
            </a:r>
            <a:endParaRPr/>
          </a:p>
        </p:txBody>
      </p:sp>
      <p:sp>
        <p:nvSpPr>
          <p:cNvPr id="127" name="Google Shape;127;p23"/>
          <p:cNvSpPr txBox="1"/>
          <p:nvPr>
            <p:ph idx="1" type="body"/>
          </p:nvPr>
        </p:nvSpPr>
        <p:spPr>
          <a:xfrm>
            <a:off x="311700" y="755500"/>
            <a:ext cx="35544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rPr lang="en" sz="2400"/>
              <a:t>… someone invited you to their large indoor house party this weekend?</a:t>
            </a:r>
            <a:endParaRPr sz="2400"/>
          </a:p>
        </p:txBody>
      </p:sp>
      <p:pic>
        <p:nvPicPr>
          <p:cNvPr id="128" name="Google Shape;128;p23"/>
          <p:cNvPicPr preferRelativeResize="0"/>
          <p:nvPr/>
        </p:nvPicPr>
        <p:blipFill rotWithShape="1">
          <a:blip r:embed="rId3">
            <a:alphaModFix/>
          </a:blip>
          <a:srcRect b="0" l="7588" r="7153" t="0"/>
          <a:stretch/>
        </p:blipFill>
        <p:spPr>
          <a:xfrm>
            <a:off x="4008700" y="1346600"/>
            <a:ext cx="4872701" cy="3209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would you say if….</a:t>
            </a:r>
            <a:endParaRPr/>
          </a:p>
        </p:txBody>
      </p:sp>
      <p:sp>
        <p:nvSpPr>
          <p:cNvPr id="134" name="Google Shape;134;p24"/>
          <p:cNvSpPr txBox="1"/>
          <p:nvPr>
            <p:ph idx="1" type="body"/>
          </p:nvPr>
        </p:nvSpPr>
        <p:spPr>
          <a:xfrm>
            <a:off x="687325" y="873150"/>
            <a:ext cx="36822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rPr lang="en" sz="2400"/>
              <a:t>… someone told you that something terrible would happen to you tomorrow? </a:t>
            </a:r>
            <a:endParaRPr sz="2400"/>
          </a:p>
        </p:txBody>
      </p:sp>
      <p:pic>
        <p:nvPicPr>
          <p:cNvPr id="135" name="Google Shape;135;p24"/>
          <p:cNvPicPr preferRelativeResize="0"/>
          <p:nvPr/>
        </p:nvPicPr>
        <p:blipFill rotWithShape="1">
          <a:blip r:embed="rId3">
            <a:alphaModFix/>
          </a:blip>
          <a:srcRect b="-330" l="3201" r="7878" t="329"/>
          <a:stretch/>
        </p:blipFill>
        <p:spPr>
          <a:xfrm>
            <a:off x="4697175" y="1357675"/>
            <a:ext cx="3974526" cy="270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would you say if….</a:t>
            </a:r>
            <a:endParaRPr/>
          </a:p>
        </p:txBody>
      </p:sp>
      <p:sp>
        <p:nvSpPr>
          <p:cNvPr id="141" name="Google Shape;141;p25"/>
          <p:cNvSpPr txBox="1"/>
          <p:nvPr>
            <p:ph idx="1" type="body"/>
          </p:nvPr>
        </p:nvSpPr>
        <p:spPr>
          <a:xfrm>
            <a:off x="834625" y="803400"/>
            <a:ext cx="38541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rPr lang="en" sz="2400"/>
              <a:t>… someone walked up to you on the street who you did not know and claimed to be your biggest fan?</a:t>
            </a:r>
            <a:endParaRPr sz="2400"/>
          </a:p>
        </p:txBody>
      </p:sp>
      <p:pic>
        <p:nvPicPr>
          <p:cNvPr id="142" name="Google Shape;142;p25"/>
          <p:cNvPicPr preferRelativeResize="0"/>
          <p:nvPr/>
        </p:nvPicPr>
        <p:blipFill rotWithShape="1">
          <a:blip r:embed="rId3">
            <a:alphaModFix/>
          </a:blip>
          <a:srcRect b="3474" l="0" r="0" t="0"/>
          <a:stretch/>
        </p:blipFill>
        <p:spPr>
          <a:xfrm>
            <a:off x="5074325" y="1603400"/>
            <a:ext cx="3696349" cy="2449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would you say if….</a:t>
            </a:r>
            <a:endParaRPr/>
          </a:p>
        </p:txBody>
      </p:sp>
      <p:sp>
        <p:nvSpPr>
          <p:cNvPr id="148" name="Google Shape;148;p26"/>
          <p:cNvSpPr txBox="1"/>
          <p:nvPr>
            <p:ph idx="1" type="body"/>
          </p:nvPr>
        </p:nvSpPr>
        <p:spPr>
          <a:xfrm>
            <a:off x="724150" y="1171600"/>
            <a:ext cx="7266000" cy="3397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Someone you have a relationship with told a racist joke?</a:t>
            </a:r>
            <a:endParaRPr sz="2000"/>
          </a:p>
          <a:p>
            <a:pPr indent="-355600" lvl="0" marL="457200" rtl="0" algn="l">
              <a:spcBef>
                <a:spcPts val="0"/>
              </a:spcBef>
              <a:spcAft>
                <a:spcPts val="0"/>
              </a:spcAft>
              <a:buSzPts val="2000"/>
              <a:buChar char="●"/>
            </a:pPr>
            <a:r>
              <a:rPr lang="en" sz="2000"/>
              <a:t>Someone brought up some of the racial unrest and police incidents happening in this country?</a:t>
            </a:r>
            <a:endParaRPr sz="2000"/>
          </a:p>
          <a:p>
            <a:pPr indent="-355600" lvl="0" marL="457200" rtl="0" algn="l">
              <a:spcBef>
                <a:spcPts val="0"/>
              </a:spcBef>
              <a:spcAft>
                <a:spcPts val="0"/>
              </a:spcAft>
              <a:buSzPts val="2000"/>
              <a:buChar char="●"/>
            </a:pPr>
            <a:r>
              <a:rPr lang="en" sz="2000"/>
              <a:t>Someone brought up a racially charged event they witnessed at your work/school?</a:t>
            </a:r>
            <a:endParaRPr sz="2000"/>
          </a:p>
          <a:p>
            <a:pPr indent="-355600" lvl="0" marL="457200" rtl="0" algn="l">
              <a:spcBef>
                <a:spcPts val="0"/>
              </a:spcBef>
              <a:spcAft>
                <a:spcPts val="0"/>
              </a:spcAft>
              <a:buSzPts val="2000"/>
              <a:buChar char="●"/>
            </a:pPr>
            <a:r>
              <a:rPr lang="en" sz="2000"/>
              <a:t>Someone told you that there was no such thing as racism?</a:t>
            </a:r>
            <a:endParaRPr sz="2000"/>
          </a:p>
          <a:p>
            <a:pPr indent="0" lvl="0" marL="457200" rtl="0" algn="l">
              <a:spcBef>
                <a:spcPts val="1600"/>
              </a:spcBef>
              <a:spcAft>
                <a:spcPts val="1600"/>
              </a:spcAft>
              <a:buNone/>
            </a:pPr>
            <a:r>
              <a:rPr lang="en" sz="2000"/>
              <a:t>Our goal is to have “something to say”</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Comfort or Challenge?</a:t>
            </a:r>
            <a:endParaRPr/>
          </a:p>
        </p:txBody>
      </p:sp>
      <p:sp>
        <p:nvSpPr>
          <p:cNvPr id="154" name="Google Shape;154;p27"/>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does it feel like to be very comfortable? </a:t>
            </a:r>
            <a:endParaRPr/>
          </a:p>
          <a:p>
            <a:pPr indent="-342900" lvl="0" marL="457200" rtl="0" algn="l">
              <a:spcBef>
                <a:spcPts val="0"/>
              </a:spcBef>
              <a:spcAft>
                <a:spcPts val="0"/>
              </a:spcAft>
              <a:buSzPts val="1800"/>
              <a:buChar char="●"/>
            </a:pPr>
            <a:r>
              <a:rPr lang="en"/>
              <a:t>What is a situation where you feel totally comfortable?</a:t>
            </a:r>
            <a:endParaRPr/>
          </a:p>
          <a:p>
            <a:pPr indent="0" lvl="0" marL="457200" rtl="0" algn="l">
              <a:spcBef>
                <a:spcPts val="1600"/>
              </a:spcBef>
              <a:spcAft>
                <a:spcPts val="1600"/>
              </a:spcAft>
              <a:buNone/>
            </a:pPr>
            <a:r>
              <a:t/>
            </a:r>
            <a:endParaRPr/>
          </a:p>
        </p:txBody>
      </p:sp>
      <p:pic>
        <p:nvPicPr>
          <p:cNvPr id="155" name="Google Shape;155;p27"/>
          <p:cNvPicPr preferRelativeResize="0"/>
          <p:nvPr/>
        </p:nvPicPr>
        <p:blipFill>
          <a:blip r:embed="rId3">
            <a:alphaModFix/>
          </a:blip>
          <a:stretch>
            <a:fillRect/>
          </a:stretch>
        </p:blipFill>
        <p:spPr>
          <a:xfrm>
            <a:off x="2589800" y="2232150"/>
            <a:ext cx="3777849" cy="2518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 8: 1-11</a:t>
            </a:r>
            <a:endParaRPr/>
          </a:p>
        </p:txBody>
      </p:sp>
      <p:sp>
        <p:nvSpPr>
          <p:cNvPr id="161" name="Google Shape;161;p28"/>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t>And Jesus went to the Mount of Olives. Early in the morning he returned to the temple. All the people gathered around him, and he sat down and taught them. The legal experts and Pharisees brought a woman caught in adultery. Placing her in the center of the group, they said to Jesus, “Teacher, this woman was caught in the act of committing adultery. In the Law, Moses commanded us to stone women like this. What do you say?” They said this to test him, because they wanted a reason to bring an accusation against him. Jesus bent down and wrote on the ground with his finger.</a:t>
            </a:r>
            <a:endParaRPr sz="2000"/>
          </a:p>
          <a:p>
            <a:pPr indent="0" lvl="0" marL="0" rtl="0" algn="l">
              <a:spcBef>
                <a:spcPts val="16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12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 8: 1-11</a:t>
            </a:r>
            <a:endParaRPr/>
          </a:p>
        </p:txBody>
      </p:sp>
      <p:sp>
        <p:nvSpPr>
          <p:cNvPr id="167" name="Google Shape;167;p29"/>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000"/>
              <a:t>They continued to question him, so he stood up and replied, “Whoever hasn’t sinned should throw the first stone.” Bending down again, he wrote on the ground. Those who heard him went away, one by one, beginning with the elders. Finally, only Jesus and the woman were left in the middle of the crowd.</a:t>
            </a:r>
            <a:endParaRPr sz="2000"/>
          </a:p>
          <a:p>
            <a:pPr indent="0" lvl="0" marL="0" rtl="0" algn="l">
              <a:spcBef>
                <a:spcPts val="1200"/>
              </a:spcBef>
              <a:spcAft>
                <a:spcPts val="0"/>
              </a:spcAft>
              <a:buNone/>
            </a:pPr>
            <a:r>
              <a:rPr lang="en" sz="2000"/>
              <a:t>Jesus stood up and said to her, “Woman, where are they? Is there no one to condemn you?”</a:t>
            </a:r>
            <a:endParaRPr sz="2000"/>
          </a:p>
          <a:p>
            <a:pPr indent="0" lvl="0" marL="0" rtl="0" algn="l">
              <a:spcBef>
                <a:spcPts val="1200"/>
              </a:spcBef>
              <a:spcAft>
                <a:spcPts val="0"/>
              </a:spcAft>
              <a:buNone/>
            </a:pPr>
            <a:r>
              <a:rPr lang="en" sz="2000"/>
              <a:t>She said, “No one, sir.”</a:t>
            </a:r>
            <a:r>
              <a:rPr baseline="30000" lang="en" sz="2000"/>
              <a:t> </a:t>
            </a:r>
            <a:r>
              <a:rPr lang="en" sz="2000"/>
              <a:t>Jesus said, “Neither do I condemn you. Go, and from now on, don’t sin anymore.”</a:t>
            </a:r>
            <a:endParaRPr baseline="30000" sz="2000"/>
          </a:p>
          <a:p>
            <a:pPr indent="0" lvl="0" marL="0" rtl="0" algn="l">
              <a:spcBef>
                <a:spcPts val="1200"/>
              </a:spcBef>
              <a:spcAft>
                <a:spcPts val="0"/>
              </a:spcAft>
              <a:buNone/>
            </a:pPr>
            <a:r>
              <a:t/>
            </a:r>
            <a:endParaRPr sz="1100">
              <a:latin typeface="Arial"/>
              <a:ea typeface="Arial"/>
              <a:cs typeface="Arial"/>
              <a:sym typeface="Arial"/>
            </a:endParaRPr>
          </a:p>
          <a:p>
            <a:pPr indent="0" lvl="0" marL="0" rtl="0" algn="l">
              <a:spcBef>
                <a:spcPts val="12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Comfort or Challenge?</a:t>
            </a:r>
            <a:endParaRPr/>
          </a:p>
        </p:txBody>
      </p:sp>
      <p:sp>
        <p:nvSpPr>
          <p:cNvPr id="173" name="Google Shape;173;p30"/>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Who does Jesus comfort? Who does he challenge?</a:t>
            </a:r>
            <a:endParaRPr/>
          </a:p>
          <a:p>
            <a:pPr indent="-342900" lvl="0" marL="457200" rtl="0" algn="l">
              <a:spcBef>
                <a:spcPts val="0"/>
              </a:spcBef>
              <a:spcAft>
                <a:spcPts val="0"/>
              </a:spcAft>
              <a:buSzPts val="1800"/>
              <a:buChar char="●"/>
            </a:pPr>
            <a:r>
              <a:rPr lang="en"/>
              <a:t>How does Jesus comfort?</a:t>
            </a:r>
            <a:endParaRPr/>
          </a:p>
          <a:p>
            <a:pPr indent="-342900" lvl="0" marL="457200" rtl="0" algn="l">
              <a:spcBef>
                <a:spcPts val="0"/>
              </a:spcBef>
              <a:spcAft>
                <a:spcPts val="0"/>
              </a:spcAft>
              <a:buSzPts val="1800"/>
              <a:buChar char="●"/>
            </a:pPr>
            <a:r>
              <a:rPr lang="en"/>
              <a:t>Is this story comfortable or challenging for you?</a:t>
            </a:r>
            <a:endParaRPr/>
          </a:p>
          <a:p>
            <a:pPr indent="-342900" lvl="0" marL="457200" rtl="0" algn="l">
              <a:spcBef>
                <a:spcPts val="0"/>
              </a:spcBef>
              <a:spcAft>
                <a:spcPts val="0"/>
              </a:spcAft>
              <a:buSzPts val="1800"/>
              <a:buChar char="●"/>
            </a:pPr>
            <a:r>
              <a:rPr lang="en"/>
              <a:t>Name a situation where you would want Jesus to comfort you?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Comfort or Challenge?</a:t>
            </a:r>
            <a:endParaRPr/>
          </a:p>
        </p:txBody>
      </p:sp>
      <p:sp>
        <p:nvSpPr>
          <p:cNvPr id="179" name="Google Shape;179;p3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is the most challenging thing you have ever done?</a:t>
            </a:r>
            <a:endParaRPr/>
          </a:p>
          <a:p>
            <a:pPr indent="-342900" lvl="0" marL="457200" rtl="0" algn="l">
              <a:spcBef>
                <a:spcPts val="0"/>
              </a:spcBef>
              <a:spcAft>
                <a:spcPts val="0"/>
              </a:spcAft>
              <a:buSzPts val="1800"/>
              <a:buChar char="●"/>
            </a:pPr>
            <a:r>
              <a:rPr lang="en"/>
              <a:t>What is a situation that always challenges you?</a:t>
            </a:r>
            <a:endParaRPr/>
          </a:p>
        </p:txBody>
      </p:sp>
      <p:pic>
        <p:nvPicPr>
          <p:cNvPr id="180" name="Google Shape;180;p31"/>
          <p:cNvPicPr preferRelativeResize="0"/>
          <p:nvPr/>
        </p:nvPicPr>
        <p:blipFill>
          <a:blip r:embed="rId3">
            <a:alphaModFix/>
          </a:blip>
          <a:stretch>
            <a:fillRect/>
          </a:stretch>
        </p:blipFill>
        <p:spPr>
          <a:xfrm>
            <a:off x="2381150" y="2233424"/>
            <a:ext cx="4216175" cy="2807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Presenters</a:t>
            </a:r>
            <a:endParaRPr/>
          </a:p>
        </p:txBody>
      </p:sp>
      <p:sp>
        <p:nvSpPr>
          <p:cNvPr id="67" name="Google Shape;67;p1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Rhonda Hill, Race and Faith 				Pastor Drew Yoos, Holy Cross </a:t>
            </a:r>
            <a:endParaRPr/>
          </a:p>
          <a:p>
            <a:pPr indent="0" lvl="0" marL="0" rtl="0" algn="l">
              <a:spcBef>
                <a:spcPts val="1600"/>
              </a:spcBef>
              <a:spcAft>
                <a:spcPts val="1600"/>
              </a:spcAft>
              <a:buNone/>
            </a:pPr>
            <a:r>
              <a:rPr lang="en"/>
              <a:t>rhonda@raceandfaith.org</a:t>
            </a:r>
            <a:endParaRPr/>
          </a:p>
        </p:txBody>
      </p:sp>
      <p:pic>
        <p:nvPicPr>
          <p:cNvPr id="68" name="Google Shape;68;p14"/>
          <p:cNvPicPr preferRelativeResize="0"/>
          <p:nvPr/>
        </p:nvPicPr>
        <p:blipFill>
          <a:blip r:embed="rId3">
            <a:alphaModFix/>
          </a:blip>
          <a:stretch>
            <a:fillRect/>
          </a:stretch>
        </p:blipFill>
        <p:spPr>
          <a:xfrm>
            <a:off x="1474952" y="2215400"/>
            <a:ext cx="2200325" cy="2200300"/>
          </a:xfrm>
          <a:prstGeom prst="rect">
            <a:avLst/>
          </a:prstGeom>
          <a:noFill/>
          <a:ln>
            <a:noFill/>
          </a:ln>
        </p:spPr>
      </p:pic>
      <p:pic>
        <p:nvPicPr>
          <p:cNvPr id="69" name="Google Shape;69;p14"/>
          <p:cNvPicPr preferRelativeResize="0"/>
          <p:nvPr/>
        </p:nvPicPr>
        <p:blipFill rotWithShape="1">
          <a:blip r:embed="rId4">
            <a:alphaModFix/>
          </a:blip>
          <a:srcRect b="5009" l="0" r="0" t="8917"/>
          <a:stretch/>
        </p:blipFill>
        <p:spPr>
          <a:xfrm>
            <a:off x="5100575" y="1676351"/>
            <a:ext cx="1959354" cy="22002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 10: 17-23</a:t>
            </a:r>
            <a:endParaRPr/>
          </a:p>
        </p:txBody>
      </p:sp>
      <p:sp>
        <p:nvSpPr>
          <p:cNvPr id="186" name="Google Shape;186;p32"/>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As Jesus continued down the road, a man ran up, knelt before him, and asked, “Good Teacher, what must I do to obtain eternal life?” Jesus replied, “Why do you call me good? No one is good except the one God. </a:t>
            </a:r>
            <a:r>
              <a:rPr baseline="30000" lang="en" sz="1700"/>
              <a:t>19 </a:t>
            </a:r>
            <a:r>
              <a:rPr lang="en" sz="1700"/>
              <a:t>You know the commandments: Don’t commit murder. Don’t commit adultery. Don’t steal. Don’t give false testimony. Don’t cheat. Honor your father and mother.”</a:t>
            </a:r>
            <a:endParaRPr baseline="30000" sz="1700"/>
          </a:p>
          <a:p>
            <a:pPr indent="0" lvl="0" marL="0" rtl="0" algn="l">
              <a:spcBef>
                <a:spcPts val="1600"/>
              </a:spcBef>
              <a:spcAft>
                <a:spcPts val="0"/>
              </a:spcAft>
              <a:buClr>
                <a:schemeClr val="dk1"/>
              </a:buClr>
              <a:buSzPts val="1100"/>
              <a:buFont typeface="Arial"/>
              <a:buNone/>
            </a:pPr>
            <a:r>
              <a:rPr lang="en" sz="1700"/>
              <a:t>“Teacher,” he responded, “I’ve kept all of these things since I was a boy.”</a:t>
            </a:r>
            <a:endParaRPr sz="1700"/>
          </a:p>
          <a:p>
            <a:pPr indent="0" lvl="0" marL="0" rtl="0" algn="l">
              <a:spcBef>
                <a:spcPts val="1600"/>
              </a:spcBef>
              <a:spcAft>
                <a:spcPts val="0"/>
              </a:spcAft>
              <a:buClr>
                <a:schemeClr val="dk1"/>
              </a:buClr>
              <a:buSzPts val="1100"/>
              <a:buFont typeface="Arial"/>
              <a:buNone/>
            </a:pPr>
            <a:r>
              <a:rPr lang="en" sz="1700"/>
              <a:t>Jesus looked at him carefully and loved him. He said, “You are lacking one thing. Go, sell what you own, and give the money to the poor. Then you will have treasure in heaven. And come, follow me.” But the man was dismayed at this statement and went away saddened, because he had many possessions. Looking around, Jesus said to his disciples, “It will be very hard for the wealthy to enter God’s kingdom!”</a:t>
            </a:r>
            <a:endParaRPr sz="1700"/>
          </a:p>
          <a:p>
            <a:pPr indent="0" lvl="0" marL="0" rtl="0" algn="l">
              <a:spcBef>
                <a:spcPts val="12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Comfort or Challenge?</a:t>
            </a:r>
            <a:endParaRPr/>
          </a:p>
        </p:txBody>
      </p:sp>
      <p:sp>
        <p:nvSpPr>
          <p:cNvPr id="192" name="Google Shape;192;p33"/>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Who does Jesus challenge?</a:t>
            </a:r>
            <a:endParaRPr/>
          </a:p>
          <a:p>
            <a:pPr indent="-342900" lvl="0" marL="457200" rtl="0" algn="l">
              <a:spcBef>
                <a:spcPts val="0"/>
              </a:spcBef>
              <a:spcAft>
                <a:spcPts val="0"/>
              </a:spcAft>
              <a:buSzPts val="1800"/>
              <a:buChar char="●"/>
            </a:pPr>
            <a:r>
              <a:rPr lang="en"/>
              <a:t>Do you think his words here might comfort someone else?</a:t>
            </a:r>
            <a:endParaRPr/>
          </a:p>
          <a:p>
            <a:pPr indent="-342900" lvl="0" marL="457200" rtl="0" algn="l">
              <a:spcBef>
                <a:spcPts val="0"/>
              </a:spcBef>
              <a:spcAft>
                <a:spcPts val="0"/>
              </a:spcAft>
              <a:buSzPts val="1800"/>
              <a:buChar char="●"/>
            </a:pPr>
            <a:r>
              <a:rPr lang="en"/>
              <a:t>Are these words comfortable or challenging for you?</a:t>
            </a:r>
            <a:endParaRPr/>
          </a:p>
          <a:p>
            <a:pPr indent="-342900" lvl="0" marL="457200" rtl="0" algn="l">
              <a:spcBef>
                <a:spcPts val="0"/>
              </a:spcBef>
              <a:spcAft>
                <a:spcPts val="0"/>
              </a:spcAft>
              <a:buSzPts val="1800"/>
              <a:buChar char="●"/>
            </a:pPr>
            <a:r>
              <a:rPr lang="en"/>
              <a:t>Have you ever felt Jesus challenging you to do something uncomfortable?</a:t>
            </a:r>
            <a:endParaRPr/>
          </a:p>
        </p:txBody>
      </p:sp>
      <p:pic>
        <p:nvPicPr>
          <p:cNvPr id="193" name="Google Shape;193;p33"/>
          <p:cNvPicPr preferRelativeResize="0"/>
          <p:nvPr/>
        </p:nvPicPr>
        <p:blipFill>
          <a:blip r:embed="rId3">
            <a:alphaModFix/>
          </a:blip>
          <a:stretch>
            <a:fillRect/>
          </a:stretch>
        </p:blipFill>
        <p:spPr>
          <a:xfrm>
            <a:off x="2933425" y="2668400"/>
            <a:ext cx="2758025" cy="2068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Comfort or Challenge?</a:t>
            </a:r>
            <a:endParaRPr/>
          </a:p>
        </p:txBody>
      </p:sp>
      <p:sp>
        <p:nvSpPr>
          <p:cNvPr id="199" name="Google Shape;199;p3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Is there a part of talking about racism that makes you uncomfortable?</a:t>
            </a:r>
            <a:endParaRPr/>
          </a:p>
          <a:p>
            <a:pPr indent="-342900" lvl="0" marL="457200" rtl="0" algn="l">
              <a:spcBef>
                <a:spcPts val="0"/>
              </a:spcBef>
              <a:spcAft>
                <a:spcPts val="0"/>
              </a:spcAft>
              <a:buSzPts val="1800"/>
              <a:buChar char="●"/>
            </a:pPr>
            <a:r>
              <a:rPr lang="en"/>
              <a:t>What parts of these conversations are comforting?</a:t>
            </a:r>
            <a:endParaRPr/>
          </a:p>
          <a:p>
            <a:pPr indent="-342900" lvl="0" marL="457200" rtl="0" algn="l">
              <a:spcBef>
                <a:spcPts val="0"/>
              </a:spcBef>
              <a:spcAft>
                <a:spcPts val="0"/>
              </a:spcAft>
              <a:buSzPts val="1800"/>
              <a:buChar char="●"/>
            </a:pPr>
            <a:r>
              <a:rPr lang="en"/>
              <a:t>What parts are the most challenging?</a:t>
            </a:r>
            <a:endParaRPr/>
          </a:p>
          <a:p>
            <a:pPr indent="0" lvl="0" marL="0" rtl="0" algn="l">
              <a:spcBef>
                <a:spcPts val="1600"/>
              </a:spcBef>
              <a:spcAft>
                <a:spcPts val="1600"/>
              </a:spcAft>
              <a:buNone/>
            </a:pPr>
            <a:r>
              <a:rPr lang="en"/>
              <a:t>Practice: find an UNCOMFORTABLE position to sit in for 30 seconds</a:t>
            </a:r>
            <a:endParaRPr/>
          </a:p>
        </p:txBody>
      </p:sp>
      <p:pic>
        <p:nvPicPr>
          <p:cNvPr id="200" name="Google Shape;200;p34"/>
          <p:cNvPicPr preferRelativeResize="0"/>
          <p:nvPr/>
        </p:nvPicPr>
        <p:blipFill rotWithShape="1">
          <a:blip r:embed="rId3">
            <a:alphaModFix/>
          </a:blip>
          <a:srcRect b="26983" l="0" r="0" t="10497"/>
          <a:stretch/>
        </p:blipFill>
        <p:spPr>
          <a:xfrm>
            <a:off x="3213550" y="2810700"/>
            <a:ext cx="2490126" cy="2075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Comfort or Challenge?</a:t>
            </a:r>
            <a:endParaRPr/>
          </a:p>
        </p:txBody>
      </p:sp>
      <p:sp>
        <p:nvSpPr>
          <p:cNvPr id="206" name="Google Shape;206;p3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It’s not easy or fun to be uncomfortable and usually we prefer to stay comfortable</a:t>
            </a:r>
            <a:endParaRPr/>
          </a:p>
          <a:p>
            <a:pPr indent="-342900" lvl="0" marL="457200" rtl="0" algn="l">
              <a:spcBef>
                <a:spcPts val="0"/>
              </a:spcBef>
              <a:spcAft>
                <a:spcPts val="0"/>
              </a:spcAft>
              <a:buSzPts val="1800"/>
              <a:buChar char="●"/>
            </a:pPr>
            <a:r>
              <a:rPr lang="en"/>
              <a:t>Jesus doesn’t just want us to be comfortable, sometimes he challenges us</a:t>
            </a:r>
            <a:endParaRPr/>
          </a:p>
          <a:p>
            <a:pPr indent="-342900" lvl="0" marL="457200" rtl="0" algn="l">
              <a:spcBef>
                <a:spcPts val="0"/>
              </a:spcBef>
              <a:spcAft>
                <a:spcPts val="0"/>
              </a:spcAft>
              <a:buSzPts val="1800"/>
              <a:buChar char="●"/>
            </a:pPr>
            <a:r>
              <a:rPr lang="en"/>
              <a:t>Having something to say about racism and speaking up might make us uncomfortable and that’s ok</a:t>
            </a:r>
            <a:endParaRPr/>
          </a:p>
          <a:p>
            <a:pPr indent="-342900" lvl="0" marL="457200" rtl="0" algn="l">
              <a:spcBef>
                <a:spcPts val="0"/>
              </a:spcBef>
              <a:spcAft>
                <a:spcPts val="0"/>
              </a:spcAft>
              <a:buSzPts val="1800"/>
              <a:buChar char="●"/>
            </a:pPr>
            <a:r>
              <a:rPr lang="en"/>
              <a:t>Being on the receiving end of racism is uncomfortable</a:t>
            </a:r>
            <a:endParaRPr/>
          </a:p>
          <a:p>
            <a:pPr indent="-342900" lvl="0" marL="457200" rtl="0" algn="l">
              <a:spcBef>
                <a:spcPts val="0"/>
              </a:spcBef>
              <a:spcAft>
                <a:spcPts val="0"/>
              </a:spcAft>
              <a:buSzPts val="1800"/>
              <a:buChar char="●"/>
            </a:pPr>
            <a:r>
              <a:rPr lang="en"/>
              <a:t>White supremacy means that we have the right to comfort- to not engage in ways that make us uncomfortable</a:t>
            </a:r>
            <a:endParaRPr/>
          </a:p>
          <a:p>
            <a:pPr indent="-342900" lvl="0" marL="457200" rtl="0" algn="l">
              <a:spcBef>
                <a:spcPts val="0"/>
              </a:spcBef>
              <a:spcAft>
                <a:spcPts val="0"/>
              </a:spcAft>
              <a:buSzPts val="1800"/>
              <a:buChar char="●"/>
            </a:pPr>
            <a:r>
              <a:rPr lang="en"/>
              <a:t>Discomfort is the start of growing</a:t>
            </a:r>
            <a:endParaRPr/>
          </a:p>
          <a:p>
            <a:pPr indent="-342900" lvl="0" marL="457200" rtl="0" algn="l">
              <a:spcBef>
                <a:spcPts val="0"/>
              </a:spcBef>
              <a:spcAft>
                <a:spcPts val="0"/>
              </a:spcAft>
              <a:buSzPts val="1800"/>
              <a:buChar char="●"/>
            </a:pPr>
            <a:r>
              <a:rPr lang="en"/>
              <a:t>Think of a time that something started uncomfortable and gradually became more comfortable the more you did it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10" name="Shape 210"/>
        <p:cNvGrpSpPr/>
        <p:nvPr/>
      </p:nvGrpSpPr>
      <p:grpSpPr>
        <a:xfrm>
          <a:off x="0" y="0"/>
          <a:ext cx="0" cy="0"/>
          <a:chOff x="0" y="0"/>
          <a:chExt cx="0" cy="0"/>
        </a:xfrm>
      </p:grpSpPr>
      <p:sp>
        <p:nvSpPr>
          <p:cNvPr id="211" name="Google Shape;211;p3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SAVE THE DATE AND JOIN US!</a:t>
            </a:r>
            <a:endParaRPr/>
          </a:p>
        </p:txBody>
      </p:sp>
      <p:sp>
        <p:nvSpPr>
          <p:cNvPr id="212" name="Google Shape;212;p36"/>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13" name="Google Shape;213;p36"/>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4" name="Google Shape;214;p36"/>
          <p:cNvPicPr preferRelativeResize="0"/>
          <p:nvPr/>
        </p:nvPicPr>
        <p:blipFill>
          <a:blip r:embed="rId3">
            <a:alphaModFix/>
          </a:blip>
          <a:stretch>
            <a:fillRect/>
          </a:stretch>
        </p:blipFill>
        <p:spPr>
          <a:xfrm>
            <a:off x="311700" y="1171675"/>
            <a:ext cx="3999901" cy="3397199"/>
          </a:xfrm>
          <a:prstGeom prst="rect">
            <a:avLst/>
          </a:prstGeom>
          <a:noFill/>
          <a:ln>
            <a:noFill/>
          </a:ln>
        </p:spPr>
      </p:pic>
      <p:pic>
        <p:nvPicPr>
          <p:cNvPr id="215" name="Google Shape;215;p36"/>
          <p:cNvPicPr preferRelativeResize="0"/>
          <p:nvPr/>
        </p:nvPicPr>
        <p:blipFill>
          <a:blip r:embed="rId4">
            <a:alphaModFix/>
          </a:blip>
          <a:stretch>
            <a:fillRect/>
          </a:stretch>
        </p:blipFill>
        <p:spPr>
          <a:xfrm>
            <a:off x="4832400" y="1171675"/>
            <a:ext cx="3999901" cy="33971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311700" y="20603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https://bit.ly/SomethingtoSay_Register</a:t>
            </a:r>
            <a:endParaRPr/>
          </a:p>
        </p:txBody>
      </p:sp>
      <p:sp>
        <p:nvSpPr>
          <p:cNvPr id="221" name="Google Shape;221;p37"/>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22" name="Google Shape;222;p37"/>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Terms to Know</a:t>
            </a:r>
            <a:endParaRPr/>
          </a:p>
        </p:txBody>
      </p:sp>
      <p:sp>
        <p:nvSpPr>
          <p:cNvPr id="75" name="Google Shape;75;p1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Char char="●"/>
            </a:pPr>
            <a:r>
              <a:rPr lang="en" sz="2300"/>
              <a:t>Racism</a:t>
            </a:r>
            <a:endParaRPr sz="2300"/>
          </a:p>
          <a:p>
            <a:pPr indent="-374650" lvl="0" marL="457200" rtl="0" algn="l">
              <a:spcBef>
                <a:spcPts val="0"/>
              </a:spcBef>
              <a:spcAft>
                <a:spcPts val="0"/>
              </a:spcAft>
              <a:buSzPts val="2300"/>
              <a:buChar char="●"/>
            </a:pPr>
            <a:r>
              <a:rPr lang="en" sz="2300"/>
              <a:t>White Supremacy</a:t>
            </a:r>
            <a:endParaRPr sz="2300"/>
          </a:p>
          <a:p>
            <a:pPr indent="-374650" lvl="0" marL="457200" rtl="0" algn="l">
              <a:spcBef>
                <a:spcPts val="0"/>
              </a:spcBef>
              <a:spcAft>
                <a:spcPts val="0"/>
              </a:spcAft>
              <a:buSzPts val="2300"/>
              <a:buChar char="●"/>
            </a:pPr>
            <a:r>
              <a:rPr lang="en" sz="2300"/>
              <a:t>Anti-racism</a:t>
            </a:r>
            <a:endParaRPr sz="2300"/>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9" name="Shape 79"/>
        <p:cNvGrpSpPr/>
        <p:nvPr/>
      </p:nvGrpSpPr>
      <p:grpSpPr>
        <a:xfrm>
          <a:off x="0" y="0"/>
          <a:ext cx="0" cy="0"/>
          <a:chOff x="0" y="0"/>
          <a:chExt cx="0" cy="0"/>
        </a:xfrm>
      </p:grpSpPr>
      <p:sp>
        <p:nvSpPr>
          <p:cNvPr id="80" name="Google Shape;80;p16"/>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6"/>
          <p:cNvPicPr preferRelativeResize="0"/>
          <p:nvPr/>
        </p:nvPicPr>
        <p:blipFill>
          <a:blip r:embed="rId3">
            <a:alphaModFix/>
          </a:blip>
          <a:stretch>
            <a:fillRect/>
          </a:stretch>
        </p:blipFill>
        <p:spPr>
          <a:xfrm>
            <a:off x="311700" y="445025"/>
            <a:ext cx="5782551" cy="4238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7"/>
          <p:cNvPicPr preferRelativeResize="0"/>
          <p:nvPr/>
        </p:nvPicPr>
        <p:blipFill>
          <a:blip r:embed="rId3">
            <a:alphaModFix/>
          </a:blip>
          <a:stretch>
            <a:fillRect/>
          </a:stretch>
        </p:blipFill>
        <p:spPr>
          <a:xfrm>
            <a:off x="490250" y="526350"/>
            <a:ext cx="5604000" cy="4123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8"/>
          <p:cNvPicPr preferRelativeResize="0"/>
          <p:nvPr/>
        </p:nvPicPr>
        <p:blipFill>
          <a:blip r:embed="rId3">
            <a:alphaModFix/>
          </a:blip>
          <a:stretch>
            <a:fillRect/>
          </a:stretch>
        </p:blipFill>
        <p:spPr>
          <a:xfrm>
            <a:off x="490250" y="509850"/>
            <a:ext cx="5604000" cy="4123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Would You Say?</a:t>
            </a:r>
            <a:endParaRPr/>
          </a:p>
        </p:txBody>
      </p:sp>
      <p:sp>
        <p:nvSpPr>
          <p:cNvPr id="99" name="Google Shape;99;p19"/>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person at a time will volunteer to answer BEFORE the statement is read</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After hearing the statement, you have to respond with the FIRST thing that comes to your mind</a:t>
            </a:r>
            <a:endParaRPr/>
          </a:p>
        </p:txBody>
      </p:sp>
      <p:pic>
        <p:nvPicPr>
          <p:cNvPr id="100" name="Google Shape;100;p19"/>
          <p:cNvPicPr preferRelativeResize="0"/>
          <p:nvPr/>
        </p:nvPicPr>
        <p:blipFill>
          <a:blip r:embed="rId3">
            <a:alphaModFix/>
          </a:blip>
          <a:stretch>
            <a:fillRect/>
          </a:stretch>
        </p:blipFill>
        <p:spPr>
          <a:xfrm>
            <a:off x="3445550" y="2824221"/>
            <a:ext cx="2857500" cy="2044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would you say if….</a:t>
            </a:r>
            <a:endParaRPr/>
          </a:p>
        </p:txBody>
      </p:sp>
      <p:sp>
        <p:nvSpPr>
          <p:cNvPr id="106" name="Google Shape;106;p20"/>
          <p:cNvSpPr txBox="1"/>
          <p:nvPr>
            <p:ph idx="1" type="body"/>
          </p:nvPr>
        </p:nvSpPr>
        <p:spPr>
          <a:xfrm>
            <a:off x="932825" y="962950"/>
            <a:ext cx="43941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rPr lang="en" sz="2400"/>
              <a:t>… someone insulted your new clothes that you were wearing for the first time?</a:t>
            </a:r>
            <a:endParaRPr sz="2400"/>
          </a:p>
        </p:txBody>
      </p:sp>
      <p:pic>
        <p:nvPicPr>
          <p:cNvPr id="107" name="Google Shape;107;p20"/>
          <p:cNvPicPr preferRelativeResize="0"/>
          <p:nvPr/>
        </p:nvPicPr>
        <p:blipFill rotWithShape="1">
          <a:blip r:embed="rId3">
            <a:alphaModFix/>
          </a:blip>
          <a:srcRect b="14719" l="0" r="0" t="0"/>
          <a:stretch/>
        </p:blipFill>
        <p:spPr>
          <a:xfrm>
            <a:off x="5854625" y="731525"/>
            <a:ext cx="3198325" cy="4141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would you say if….</a:t>
            </a:r>
            <a:endParaRPr/>
          </a:p>
        </p:txBody>
      </p:sp>
      <p:sp>
        <p:nvSpPr>
          <p:cNvPr id="113" name="Google Shape;113;p21"/>
          <p:cNvSpPr txBox="1"/>
          <p:nvPr>
            <p:ph idx="1" type="body"/>
          </p:nvPr>
        </p:nvSpPr>
        <p:spPr>
          <a:xfrm>
            <a:off x="1050775" y="1014300"/>
            <a:ext cx="37803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rPr lang="en" sz="2400"/>
              <a:t>… someone offered you $10,000 on the spot?</a:t>
            </a:r>
            <a:endParaRPr sz="2400"/>
          </a:p>
        </p:txBody>
      </p:sp>
      <p:pic>
        <p:nvPicPr>
          <p:cNvPr id="114" name="Google Shape;114;p21"/>
          <p:cNvPicPr preferRelativeResize="0"/>
          <p:nvPr/>
        </p:nvPicPr>
        <p:blipFill>
          <a:blip r:embed="rId3">
            <a:alphaModFix/>
          </a:blip>
          <a:stretch>
            <a:fillRect/>
          </a:stretch>
        </p:blipFill>
        <p:spPr>
          <a:xfrm>
            <a:off x="4909075" y="1412525"/>
            <a:ext cx="3880601" cy="27358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